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6"/>
  </p:notesMasterIdLst>
  <p:handoutMasterIdLst>
    <p:handoutMasterId r:id="rId17"/>
  </p:handoutMasterIdLst>
  <p:sldIdLst>
    <p:sldId id="1497" r:id="rId5"/>
    <p:sldId id="1514" r:id="rId6"/>
    <p:sldId id="1499" r:id="rId7"/>
    <p:sldId id="1515" r:id="rId8"/>
    <p:sldId id="1516" r:id="rId9"/>
    <p:sldId id="1502" r:id="rId10"/>
    <p:sldId id="1519" r:id="rId11"/>
    <p:sldId id="1520" r:id="rId12"/>
    <p:sldId id="1512" r:id="rId13"/>
    <p:sldId id="1522" r:id="rId14"/>
    <p:sldId id="152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79" autoAdjust="0"/>
  </p:normalViewPr>
  <p:slideViewPr>
    <p:cSldViewPr snapToGrid="0">
      <p:cViewPr varScale="1">
        <p:scale>
          <a:sx n="48" d="100"/>
          <a:sy n="48" d="100"/>
        </p:scale>
        <p:origin x="4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96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4/28/2025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290916"/>
            <a:ext cx="8686801" cy="2458065"/>
          </a:xfrm>
        </p:spPr>
        <p:txBody>
          <a:bodyPr>
            <a:normAutofit/>
          </a:bodyPr>
          <a:lstStyle/>
          <a:p>
            <a:r>
              <a:rPr lang="en-US" dirty="0"/>
              <a:t>OOP CONCEPTS IN PROGRAMMING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0E46E-A4DB-8177-6778-99A65A55F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24BF73-6CB1-6AAC-7EFB-B6D50B042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F85851-0C4A-FA5E-BFF4-DB2EA549258F}"/>
              </a:ext>
            </a:extLst>
          </p:cNvPr>
          <p:cNvSpPr txBox="1">
            <a:spLocks/>
          </p:cNvSpPr>
          <p:nvPr/>
        </p:nvSpPr>
        <p:spPr>
          <a:xfrm>
            <a:off x="859535" y="907302"/>
            <a:ext cx="10652759" cy="838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000" b="0" kern="1200" cap="none" spc="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Are We Using OOP in This Project</a:t>
            </a:r>
            <a:r>
              <a:rPr lang="en-US" sz="16000" dirty="0"/>
              <a:t>?</a:t>
            </a:r>
            <a:br>
              <a:rPr lang="en-US" b="1" dirty="0"/>
            </a:b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5358B2-3B4A-C1AE-2481-D7A6C46752C7}"/>
              </a:ext>
            </a:extLst>
          </p:cNvPr>
          <p:cNvSpPr txBox="1">
            <a:spLocks/>
          </p:cNvSpPr>
          <p:nvPr/>
        </p:nvSpPr>
        <p:spPr>
          <a:xfrm>
            <a:off x="859537" y="2042364"/>
            <a:ext cx="9945762" cy="83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9F300-61D4-69F9-89D0-88035516E1A9}"/>
              </a:ext>
            </a:extLst>
          </p:cNvPr>
          <p:cNvSpPr txBox="1"/>
          <p:nvPr/>
        </p:nvSpPr>
        <p:spPr>
          <a:xfrm>
            <a:off x="1712702" y="1661389"/>
            <a:ext cx="823943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 User details clearly.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future changes (like adding categories) easy.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user data using private attributes.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app to a database properly..</a:t>
            </a:r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7DF5BF-A560-86EC-73B0-3A7E7B2340CF}"/>
              </a:ext>
            </a:extLst>
          </p:cNvPr>
          <p:cNvSpPr txBox="1">
            <a:spLocks/>
          </p:cNvSpPr>
          <p:nvPr/>
        </p:nvSpPr>
        <p:spPr>
          <a:xfrm>
            <a:off x="506039" y="3177425"/>
            <a:ext cx="9109910" cy="838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000" b="0" kern="1200" cap="none" spc="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8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Example - Our User Class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06D23-5484-E0B6-E76D-F96EDE6E2AEC}"/>
              </a:ext>
            </a:extLst>
          </p:cNvPr>
          <p:cNvSpPr txBox="1"/>
          <p:nvPr/>
        </p:nvSpPr>
        <p:spPr>
          <a:xfrm>
            <a:off x="1712701" y="4122997"/>
            <a:ext cx="823943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User object will have: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of Birth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273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68102-88F6-C99B-CB18-A92DAF7F0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927C661-B11F-82F8-3E6C-71961C0A3CBC}"/>
              </a:ext>
            </a:extLst>
          </p:cNvPr>
          <p:cNvSpPr txBox="1">
            <a:spLocks/>
          </p:cNvSpPr>
          <p:nvPr/>
        </p:nvSpPr>
        <p:spPr>
          <a:xfrm>
            <a:off x="859535" y="907302"/>
            <a:ext cx="9071045" cy="8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000" b="0" kern="1200" cap="none" spc="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Constructor - Building the Object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5AE6F-4798-F47E-608A-558F328BBAD5}"/>
              </a:ext>
            </a:extLst>
          </p:cNvPr>
          <p:cNvSpPr txBox="1"/>
          <p:nvPr/>
        </p:nvSpPr>
        <p:spPr>
          <a:xfrm>
            <a:off x="957857" y="1864012"/>
            <a:ext cx="836312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click "Create" in the form: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Constructor will build a new User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All entered information will go inside the object.</a:t>
            </a:r>
          </a:p>
          <a:p>
            <a:endParaRPr lang="en-US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E62DD9-D363-745B-BDC3-B2732D01BC0F}"/>
              </a:ext>
            </a:extLst>
          </p:cNvPr>
          <p:cNvSpPr txBox="1">
            <a:spLocks/>
          </p:cNvSpPr>
          <p:nvPr/>
        </p:nvSpPr>
        <p:spPr>
          <a:xfrm>
            <a:off x="859534" y="3156674"/>
            <a:ext cx="10374609" cy="8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000" b="0" kern="1200" cap="none" spc="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Getters and Setters - Protecting the Data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15B81-8F82-A6F2-9F88-2345B0F2B42B}"/>
              </a:ext>
            </a:extLst>
          </p:cNvPr>
          <p:cNvSpPr txBox="1"/>
          <p:nvPr/>
        </p:nvSpPr>
        <p:spPr>
          <a:xfrm>
            <a:off x="1031599" y="4199174"/>
            <a:ext cx="6180361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Getters → allow us to read user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Setters → allow us to update user data carefully.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691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9422" y="333756"/>
            <a:ext cx="6086539" cy="619048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3087329"/>
            <a:ext cx="7202916" cy="2863368"/>
          </a:xfrm>
        </p:spPr>
        <p:txBody>
          <a:bodyPr/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Everything around you can be imagined as an "Object."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A User (you), a Restaurant, a Menu Item.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coding, each object will become a "Class" (like a blueprint).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5767406" cy="1386965"/>
          </a:xfrm>
        </p:spPr>
        <p:txBody>
          <a:bodyPr/>
          <a:lstStyle/>
          <a:p>
            <a:r>
              <a:rPr lang="en-US" sz="4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 In Objects, Not Just Code</a:t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4B87D7-E0C8-4FB8-FF4A-90EC0098818F}"/>
              </a:ext>
            </a:extLst>
          </p:cNvPr>
          <p:cNvSpPr txBox="1">
            <a:spLocks/>
          </p:cNvSpPr>
          <p:nvPr/>
        </p:nvSpPr>
        <p:spPr>
          <a:xfrm>
            <a:off x="672723" y="403122"/>
            <a:ext cx="5138142" cy="13937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500" b="0" kern="1200" cap="all" spc="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Encapsulation (Keep Data Safe)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433BE51-BF03-EB67-BB08-AACC18167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62" y="1796845"/>
            <a:ext cx="5226632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Encapsulation means "hiding" important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use private to keep variables safe inside a class.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get or change data, we use special small methods called getters and setters.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A38810-EC6F-B20A-21EC-A4D4164C9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168" y="1924040"/>
            <a:ext cx="6283070" cy="313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7" y="2042364"/>
            <a:ext cx="9945762" cy="838488"/>
          </a:xfrm>
        </p:spPr>
        <p:txBody>
          <a:bodyPr>
            <a:normAutofit fontScale="9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constructor is a special method used when we want to create an object.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gives the object its starting values.</a:t>
            </a:r>
            <a:br>
              <a:rPr lang="en-US" dirty="0"/>
            </a:b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D5AE78-0184-1798-465A-50CEFB4CB000}"/>
              </a:ext>
            </a:extLst>
          </p:cNvPr>
          <p:cNvSpPr txBox="1">
            <a:spLocks/>
          </p:cNvSpPr>
          <p:nvPr/>
        </p:nvSpPr>
        <p:spPr>
          <a:xfrm>
            <a:off x="859535" y="907302"/>
            <a:ext cx="10231251" cy="1386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000" b="0" kern="1200" cap="none" spc="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Constructors to Build Objects</a:t>
            </a:r>
          </a:p>
          <a:p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CBE3B7-22A9-A564-1757-68D17FA88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45" y="3410071"/>
            <a:ext cx="9768354" cy="21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1BC45-CAED-BB43-A297-009708D5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A600BF-6034-F90D-7EF8-B6BD07B867E3}"/>
              </a:ext>
            </a:extLst>
          </p:cNvPr>
          <p:cNvSpPr txBox="1">
            <a:spLocks/>
          </p:cNvSpPr>
          <p:nvPr/>
        </p:nvSpPr>
        <p:spPr>
          <a:xfrm>
            <a:off x="859535" y="907302"/>
            <a:ext cx="8254967" cy="8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000" b="0" kern="1200" cap="none" spc="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Class, Many Objects</a:t>
            </a:r>
          </a:p>
          <a:p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886B7B-7C4E-8A0F-2DBA-3AED3E17FAD0}"/>
              </a:ext>
            </a:extLst>
          </p:cNvPr>
          <p:cNvSpPr txBox="1">
            <a:spLocks/>
          </p:cNvSpPr>
          <p:nvPr/>
        </p:nvSpPr>
        <p:spPr>
          <a:xfrm>
            <a:off x="859537" y="2042364"/>
            <a:ext cx="9945762" cy="83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75B4C-3020-C060-D173-0674F2D47AB1}"/>
              </a:ext>
            </a:extLst>
          </p:cNvPr>
          <p:cNvSpPr txBox="1"/>
          <p:nvPr/>
        </p:nvSpPr>
        <p:spPr>
          <a:xfrm>
            <a:off x="2243644" y="1975985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class can create many different "real" objects</a:t>
            </a:r>
            <a:r>
              <a:rPr lang="en-US" dirty="0"/>
              <a:t>.</a:t>
            </a:r>
          </a:p>
          <a:p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60586F-7BD4-01CA-608A-96725C3B5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52" y="3124172"/>
            <a:ext cx="10204691" cy="113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8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CFEAA8D-4B57-D3B2-5AB0-E826F272D6AA}"/>
              </a:ext>
            </a:extLst>
          </p:cNvPr>
          <p:cNvSpPr txBox="1">
            <a:spLocks/>
          </p:cNvSpPr>
          <p:nvPr/>
        </p:nvSpPr>
        <p:spPr>
          <a:xfrm>
            <a:off x="859535" y="907302"/>
            <a:ext cx="9071045" cy="8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000" b="0" kern="1200" cap="none" spc="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 (Hide Complexity)</a:t>
            </a:r>
          </a:p>
          <a:p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735FC1-FABC-C3F0-020A-2B5F687D1FA0}"/>
              </a:ext>
            </a:extLst>
          </p:cNvPr>
          <p:cNvSpPr txBox="1"/>
          <p:nvPr/>
        </p:nvSpPr>
        <p:spPr>
          <a:xfrm>
            <a:off x="859536" y="2444115"/>
            <a:ext cx="60960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Abstraction means hiding the complicated parts from users.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33C96A-873F-0664-C18D-5636959D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2" y="3523729"/>
            <a:ext cx="8272800" cy="120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5F2FE-1C37-1809-A8A4-3921F9B19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0A4C0-3D37-D330-64FC-35560F2C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41B1EEF-3214-FBC6-3A6E-F6CC6FD2A695}"/>
              </a:ext>
            </a:extLst>
          </p:cNvPr>
          <p:cNvSpPr txBox="1">
            <a:spLocks/>
          </p:cNvSpPr>
          <p:nvPr/>
        </p:nvSpPr>
        <p:spPr>
          <a:xfrm>
            <a:off x="859536" y="907302"/>
            <a:ext cx="8548046" cy="838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000" b="0" kern="1200" cap="none" spc="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 (Reuse Code)</a:t>
            </a:r>
          </a:p>
          <a:p>
            <a:br>
              <a:rPr lang="en-US" b="1" dirty="0"/>
            </a:b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EB6EC98-309E-7919-34B2-28637CE8D77C}"/>
              </a:ext>
            </a:extLst>
          </p:cNvPr>
          <p:cNvSpPr txBox="1">
            <a:spLocks/>
          </p:cNvSpPr>
          <p:nvPr/>
        </p:nvSpPr>
        <p:spPr>
          <a:xfrm>
            <a:off x="859537" y="2042364"/>
            <a:ext cx="9945762" cy="83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7A5F0-85E6-94AC-9132-228533D9C84F}"/>
              </a:ext>
            </a:extLst>
          </p:cNvPr>
          <p:cNvSpPr txBox="1"/>
          <p:nvPr/>
        </p:nvSpPr>
        <p:spPr>
          <a:xfrm>
            <a:off x="2607437" y="1989111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Inheritance means a new class "borrows" properties from an old class.</a:t>
            </a:r>
          </a:p>
          <a:p>
            <a:r>
              <a:rPr lang="en-US" dirty="0"/>
              <a:t>.</a:t>
            </a:r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4D4BC-E699-D91E-C9EF-10FB5974F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623" y="3104583"/>
            <a:ext cx="7597939" cy="25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9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6ECA3-C7E5-0C81-AE20-D7C312044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8074E-B31A-81C4-800C-FBF6319C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A36680-D3A2-7F26-D5BD-4614A6F95AA8}"/>
              </a:ext>
            </a:extLst>
          </p:cNvPr>
          <p:cNvSpPr txBox="1">
            <a:spLocks/>
          </p:cNvSpPr>
          <p:nvPr/>
        </p:nvSpPr>
        <p:spPr>
          <a:xfrm>
            <a:off x="859536" y="907302"/>
            <a:ext cx="10250916" cy="8384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000" b="0" kern="1200" cap="none" spc="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1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Polymorphism (One Name, Many Behaviors)</a:t>
            </a:r>
          </a:p>
          <a:p>
            <a:br>
              <a:rPr lang="en-US" b="1" dirty="0"/>
            </a:b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FCDB7CC-117C-3575-0471-1C92DD67E786}"/>
              </a:ext>
            </a:extLst>
          </p:cNvPr>
          <p:cNvSpPr txBox="1">
            <a:spLocks/>
          </p:cNvSpPr>
          <p:nvPr/>
        </p:nvSpPr>
        <p:spPr>
          <a:xfrm>
            <a:off x="859537" y="2042364"/>
            <a:ext cx="9945762" cy="8384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500" b="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67900-8BBF-3288-72A3-25ED9923CFC0}"/>
              </a:ext>
            </a:extLst>
          </p:cNvPr>
          <p:cNvSpPr txBox="1"/>
          <p:nvPr/>
        </p:nvSpPr>
        <p:spPr>
          <a:xfrm>
            <a:off x="2607437" y="1989111"/>
            <a:ext cx="60960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Polymorphism means methods with the same name can do different things.</a:t>
            </a:r>
          </a:p>
          <a:p>
            <a:r>
              <a:rPr lang="en-US" dirty="0"/>
              <a:t>.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5E893-8B16-5545-A82B-6FF2DEF8F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47" y="2753032"/>
            <a:ext cx="7033739" cy="34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6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White objects on a white surface">
            <a:extLst>
              <a:ext uri="{FF2B5EF4-FFF2-40B4-BE49-F238E27FC236}">
                <a16:creationId xmlns:a16="http://schemas.microsoft.com/office/drawing/2014/main" id="{2DF43209-08B5-4410-CE46-63D3FC42015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206" y="333756"/>
            <a:ext cx="6226810" cy="619048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993B75-F107-BCDD-0E99-8CE2FA2BCFB6}"/>
              </a:ext>
            </a:extLst>
          </p:cNvPr>
          <p:cNvSpPr txBox="1">
            <a:spLocks/>
          </p:cNvSpPr>
          <p:nvPr/>
        </p:nvSpPr>
        <p:spPr>
          <a:xfrm>
            <a:off x="1665780" y="523843"/>
            <a:ext cx="8254967" cy="8384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2000" b="0" kern="1200" cap="none" spc="50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815" y="2467139"/>
            <a:ext cx="4812847" cy="295229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building: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Home Page (UI)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Registration Form (UI)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User Class (Model)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Database Handler (Controller)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checks.</a:t>
            </a:r>
          </a:p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E41A58E-B74A-F150-7B98-C39AFEE5DE74}"/>
              </a:ext>
            </a:extLst>
          </p:cNvPr>
          <p:cNvSpPr txBox="1">
            <a:spLocks/>
          </p:cNvSpPr>
          <p:nvPr/>
        </p:nvSpPr>
        <p:spPr>
          <a:xfrm>
            <a:off x="6971114" y="2209638"/>
            <a:ext cx="4222117" cy="12193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5B5F3-6714-2A31-4975-A93F2F0882A4}"/>
              </a:ext>
            </a:extLst>
          </p:cNvPr>
          <p:cNvSpPr txBox="1"/>
          <p:nvPr/>
        </p:nvSpPr>
        <p:spPr>
          <a:xfrm>
            <a:off x="6684805" y="2279838"/>
            <a:ext cx="5049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Will Happen?</a:t>
            </a:r>
          </a:p>
          <a:p>
            <a:pPr>
              <a:buNone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app → See New User button.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Fill registration form → Create user 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 data → Save user to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success or error message.</a:t>
            </a:r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2079</TotalTime>
  <Words>397</Words>
  <Application>Microsoft Office PowerPoint</Application>
  <PresentationFormat>Widescreen</PresentationFormat>
  <Paragraphs>65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Lora</vt:lpstr>
      <vt:lpstr>Playfair Display Black</vt:lpstr>
      <vt:lpstr>Poppins Light</vt:lpstr>
      <vt:lpstr>Times New Roman</vt:lpstr>
      <vt:lpstr>Gradient Circle</vt:lpstr>
      <vt:lpstr>OOP CONCEPTS IN PROGRAMMING</vt:lpstr>
      <vt:lpstr>Think In Objects, Not Just Code </vt:lpstr>
      <vt:lpstr>PowerPoint Presentation</vt:lpstr>
      <vt:lpstr>A constructor is a special method used when we want to create an object. It gives the object its starting values. </vt:lpstr>
      <vt:lpstr>Quote</vt:lpstr>
      <vt:lpstr>PowerPoint Presentation</vt:lpstr>
      <vt:lpstr>Quote</vt:lpstr>
      <vt:lpstr>Quote</vt:lpstr>
      <vt:lpstr>PowerPoint Presentation</vt:lpstr>
      <vt:lpstr>Quote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hansi</dc:creator>
  <cp:lastModifiedBy>182150 - P.H. Devindi</cp:lastModifiedBy>
  <cp:revision>6</cp:revision>
  <dcterms:created xsi:type="dcterms:W3CDTF">2024-06-26T20:20:27Z</dcterms:created>
  <dcterms:modified xsi:type="dcterms:W3CDTF">2025-04-28T06:31:19Z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